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9"/>
  </p:notesMasterIdLst>
  <p:sldIdLst>
    <p:sldId id="258" r:id="rId4"/>
    <p:sldId id="259" r:id="rId5"/>
    <p:sldId id="257" r:id="rId6"/>
    <p:sldId id="261" r:id="rId7"/>
    <p:sldId id="267" r:id="rId8"/>
    <p:sldId id="268" r:id="rId9"/>
    <p:sldId id="263" r:id="rId10"/>
    <p:sldId id="273" r:id="rId11"/>
    <p:sldId id="264" r:id="rId12"/>
    <p:sldId id="266" r:id="rId13"/>
    <p:sldId id="265" r:id="rId14"/>
    <p:sldId id="260" r:id="rId15"/>
    <p:sldId id="269" r:id="rId16"/>
    <p:sldId id="26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CEB8-44AA-4E49-8F8E-802654B02559}" type="datetimeFigureOut">
              <a:rPr lang="en-US" smtClean="0"/>
              <a:t>4/4/2012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E92A19-D259-4DE8-BFEF-E02632F3E7D3}" type="slidenum">
              <a:rPr lang="en-US" smtClean="0"/>
              <a:t>‹#›</a:t>
            </a:fld>
            <a:endParaRPr lang="en-US" dirty="0"/>
          </a:p>
        </p:txBody>
      </p:sp>
    </p:spTree>
    <p:extLst>
      <p:ext uri="{BB962C8B-B14F-4D97-AF65-F5344CB8AC3E}">
        <p14:creationId xmlns:p14="http://schemas.microsoft.com/office/powerpoint/2010/main" val="2522240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92A19-D259-4DE8-BFEF-E02632F3E7D3}" type="slidenum">
              <a:rPr lang="en-US" smtClean="0"/>
              <a:t>2</a:t>
            </a:fld>
            <a:endParaRPr lang="en-US" dirty="0"/>
          </a:p>
        </p:txBody>
      </p:sp>
    </p:spTree>
    <p:extLst>
      <p:ext uri="{BB962C8B-B14F-4D97-AF65-F5344CB8AC3E}">
        <p14:creationId xmlns:p14="http://schemas.microsoft.com/office/powerpoint/2010/main" val="1927773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059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29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80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085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10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367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7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111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547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134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9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8706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415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9240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982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5671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214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102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5254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263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31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754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241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0467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5699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449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14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9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182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3429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770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62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872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0661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224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6F973-CFA1-40E8-A80E-CB22E3D0475A}" type="datetimeFigureOut">
              <a:rPr lang="en-US" smtClean="0">
                <a:solidFill>
                  <a:prstClr val="black">
                    <a:tint val="75000"/>
                  </a:prstClr>
                </a:solidFill>
              </a:rPr>
              <a:pPr/>
              <a:t>4/4/2012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C4133-D01B-4A07-9413-7627D430B39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277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Patti.ellingson@remtec.net"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www.womeninhvacr.org/" TargetMode="External"/><Relationship Id="rId11" Type="http://schemas.openxmlformats.org/officeDocument/2006/relationships/image" Target="../media/image1.jpg"/><Relationship Id="rId5" Type="http://schemas.openxmlformats.org/officeDocument/2006/relationships/hyperlink" Target="mailto:womeninhvacr@gmail.com" TargetMode="External"/><Relationship Id="rId10" Type="http://schemas.openxmlformats.org/officeDocument/2006/relationships/image" Target="../media/image5.jpeg"/><Relationship Id="rId4" Type="http://schemas.openxmlformats.org/officeDocument/2006/relationships/hyperlink" Target="http://www.remtec.net/" TargetMode="Externa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Empowering Women to Success Within the HVACR Industry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73720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Empower Young Women To:</a:t>
            </a:r>
            <a:endParaRPr lang="en-US" dirty="0"/>
          </a:p>
        </p:txBody>
      </p:sp>
      <p:sp>
        <p:nvSpPr>
          <p:cNvPr id="3" name="Content Placeholder 2"/>
          <p:cNvSpPr>
            <a:spLocks noGrp="1"/>
          </p:cNvSpPr>
          <p:nvPr>
            <p:ph idx="1"/>
          </p:nvPr>
        </p:nvSpPr>
        <p:spPr/>
        <p:txBody>
          <a:bodyPr/>
          <a:lstStyle/>
          <a:p>
            <a:r>
              <a:rPr lang="en-US" dirty="0" smtClean="0"/>
              <a:t>Believe in their ability</a:t>
            </a:r>
          </a:p>
          <a:p>
            <a:r>
              <a:rPr lang="en-US" dirty="0" smtClean="0"/>
              <a:t>Challenge themselves</a:t>
            </a:r>
          </a:p>
          <a:p>
            <a:r>
              <a:rPr lang="en-US" dirty="0" smtClean="0"/>
              <a:t>Act Now and Not Later (Be Proactive)</a:t>
            </a:r>
          </a:p>
          <a:p>
            <a:r>
              <a:rPr lang="en-US" dirty="0" smtClean="0"/>
              <a:t>Trust in Themselves</a:t>
            </a:r>
          </a:p>
          <a:p>
            <a:endParaRPr lang="en-US" dirty="0"/>
          </a:p>
          <a:p>
            <a:pPr marL="0" indent="0">
              <a:buNone/>
            </a:pPr>
            <a:endParaRPr lang="en-US" dirty="0" smtClean="0"/>
          </a:p>
          <a:p>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733800"/>
            <a:ext cx="4113451" cy="2734235"/>
          </a:xfrm>
          <a:prstGeom prst="rect">
            <a:avLst/>
          </a:prstGeom>
        </p:spPr>
      </p:pic>
    </p:spTree>
    <p:extLst>
      <p:ext uri="{BB962C8B-B14F-4D97-AF65-F5344CB8AC3E}">
        <p14:creationId xmlns:p14="http://schemas.microsoft.com/office/powerpoint/2010/main" val="3903789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554162"/>
          </a:xfrm>
        </p:spPr>
        <p:txBody>
          <a:bodyPr>
            <a:normAutofit/>
          </a:bodyPr>
          <a:lstStyle/>
          <a:p>
            <a:r>
              <a:rPr lang="en-US" dirty="0" smtClean="0"/>
              <a:t>Other ways we help recruit new women to join this industry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Facilitate companies looking to hire women in the industry</a:t>
            </a:r>
          </a:p>
          <a:p>
            <a:r>
              <a:rPr lang="en-US" dirty="0" smtClean="0"/>
              <a:t>We assist companies offering scholarships or education assistance</a:t>
            </a:r>
          </a:p>
          <a:p>
            <a:r>
              <a:rPr lang="en-US" dirty="0" smtClean="0"/>
              <a:t>Our mentors help walk companies through becoming certified as a woman owned company</a:t>
            </a:r>
          </a:p>
          <a:p>
            <a:r>
              <a:rPr lang="en-US" dirty="0" smtClean="0"/>
              <a:t> Helmets to Hard Hats</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4987636"/>
            <a:ext cx="2362200" cy="1790497"/>
          </a:xfrm>
          <a:prstGeom prst="rect">
            <a:avLst/>
          </a:prstGeom>
        </p:spPr>
      </p:pic>
    </p:spTree>
    <p:extLst>
      <p:ext uri="{BB962C8B-B14F-4D97-AF65-F5344CB8AC3E}">
        <p14:creationId xmlns:p14="http://schemas.microsoft.com/office/powerpoint/2010/main" val="1390223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Dept. of Labor Stats from April 2010</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Women are 50% of the Population </a:t>
            </a:r>
          </a:p>
          <a:p>
            <a:pPr marL="0" indent="0">
              <a:buNone/>
            </a:pPr>
            <a:r>
              <a:rPr lang="en-US" dirty="0"/>
              <a:t>	</a:t>
            </a:r>
            <a:r>
              <a:rPr lang="en-US" dirty="0" smtClean="0"/>
              <a:t>-But only a small fraction of the workforce.</a:t>
            </a:r>
          </a:p>
          <a:p>
            <a:pPr marL="0" indent="0">
              <a:buNone/>
            </a:pPr>
            <a:endParaRPr lang="en-US" dirty="0"/>
          </a:p>
          <a:p>
            <a:pPr marL="0" indent="0">
              <a:buNone/>
            </a:pPr>
            <a:r>
              <a:rPr lang="en-US" b="1" u="sng" dirty="0" smtClean="0"/>
              <a:t>Women in Male Dominated Industries</a:t>
            </a:r>
            <a:r>
              <a:rPr lang="en-US" dirty="0" smtClean="0"/>
              <a:t>:</a:t>
            </a:r>
          </a:p>
          <a:p>
            <a:pPr marL="0" indent="0">
              <a:buNone/>
            </a:pPr>
            <a:r>
              <a:rPr lang="en-US" dirty="0" smtClean="0"/>
              <a:t>20% Engineers</a:t>
            </a:r>
          </a:p>
          <a:p>
            <a:pPr marL="0" indent="0">
              <a:buNone/>
            </a:pPr>
            <a:r>
              <a:rPr lang="en-US" dirty="0" smtClean="0"/>
              <a:t>15% Police</a:t>
            </a:r>
          </a:p>
          <a:p>
            <a:pPr marL="0" indent="0">
              <a:buNone/>
            </a:pPr>
            <a:r>
              <a:rPr lang="en-US" dirty="0" smtClean="0"/>
              <a:t>7% Truck Drivers</a:t>
            </a:r>
          </a:p>
          <a:p>
            <a:pPr marL="0" indent="0">
              <a:buNone/>
            </a:pPr>
            <a:r>
              <a:rPr lang="en-US" dirty="0" smtClean="0"/>
              <a:t>5% Welders</a:t>
            </a:r>
          </a:p>
          <a:p>
            <a:pPr marL="0" indent="0">
              <a:buNone/>
            </a:pPr>
            <a:r>
              <a:rPr lang="en-US" dirty="0" smtClean="0"/>
              <a:t>.7% are HVACR Technicians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733800"/>
            <a:ext cx="3886200" cy="2733675"/>
          </a:xfrm>
          <a:prstGeom prst="rect">
            <a:avLst/>
          </a:prstGeom>
        </p:spPr>
      </p:pic>
    </p:spTree>
    <p:extLst>
      <p:ext uri="{BB962C8B-B14F-4D97-AF65-F5344CB8AC3E}">
        <p14:creationId xmlns:p14="http://schemas.microsoft.com/office/powerpoint/2010/main" val="2734995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Heard Yesterday: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Immediate Need to start recruiting women</a:t>
            </a:r>
          </a:p>
          <a:p>
            <a:r>
              <a:rPr lang="en-US" dirty="0" smtClean="0"/>
              <a:t>Viable career with greater income potential than:</a:t>
            </a:r>
          </a:p>
          <a:p>
            <a:pPr lvl="1"/>
            <a:r>
              <a:rPr lang="en-US" dirty="0" smtClean="0"/>
              <a:t>Food Service</a:t>
            </a:r>
          </a:p>
          <a:p>
            <a:pPr lvl="1"/>
            <a:r>
              <a:rPr lang="en-US" dirty="0" smtClean="0"/>
              <a:t>Nursing assistant</a:t>
            </a:r>
          </a:p>
          <a:p>
            <a:pPr lvl="1"/>
            <a:r>
              <a:rPr lang="en-US" dirty="0" smtClean="0"/>
              <a:t>Retail</a:t>
            </a:r>
          </a:p>
          <a:p>
            <a:pPr lvl="1"/>
            <a:r>
              <a:rPr lang="en-US" dirty="0" smtClean="0"/>
              <a:t>Office Staff- i.e. reception, clerk, customer service</a:t>
            </a:r>
          </a:p>
          <a:p>
            <a:pPr lvl="1"/>
            <a:r>
              <a:rPr lang="en-US" dirty="0" smtClean="0"/>
              <a:t>Bank Teller</a:t>
            </a:r>
          </a:p>
          <a:p>
            <a:pPr lvl="1"/>
            <a:r>
              <a:rPr lang="en-US" dirty="0" smtClean="0"/>
              <a:t>Any # of other non-degreed careers</a:t>
            </a:r>
          </a:p>
          <a:p>
            <a:pPr marL="514350" indent="-457200"/>
            <a:r>
              <a:rPr lang="en-US" dirty="0" smtClean="0"/>
              <a:t>Most have never even thought about this industry- but given the direction can be very successful.</a:t>
            </a:r>
          </a:p>
          <a:p>
            <a:endParaRPr lang="en-US" dirty="0"/>
          </a:p>
        </p:txBody>
      </p:sp>
    </p:spTree>
    <p:extLst>
      <p:ext uri="{BB962C8B-B14F-4D97-AF65-F5344CB8AC3E}">
        <p14:creationId xmlns:p14="http://schemas.microsoft.com/office/powerpoint/2010/main" val="3513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7"/>
          <p:cNvSpPr txBox="1">
            <a:spLocks noChangeArrowheads="1"/>
          </p:cNvSpPr>
          <p:nvPr/>
        </p:nvSpPr>
        <p:spPr bwMode="auto">
          <a:xfrm>
            <a:off x="377825" y="3983038"/>
            <a:ext cx="25447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endParaRPr lang="en-US" sz="1200" b="1" u="sng" dirty="0">
              <a:solidFill>
                <a:prstClr val="black"/>
              </a:solidFill>
              <a:cs typeface="Arial" charset="0"/>
            </a:endParaRPr>
          </a:p>
          <a:p>
            <a:pPr eaLnBrk="1" hangingPunct="1"/>
            <a:endParaRPr lang="en-US" sz="1500" dirty="0">
              <a:solidFill>
                <a:srgbClr val="A6A6A6"/>
              </a:solidFill>
              <a:cs typeface="Arial" charset="0"/>
            </a:endParaRPr>
          </a:p>
        </p:txBody>
      </p:sp>
      <p:sp>
        <p:nvSpPr>
          <p:cNvPr id="13" name="TextBox 12"/>
          <p:cNvSpPr txBox="1"/>
          <p:nvPr/>
        </p:nvSpPr>
        <p:spPr>
          <a:xfrm>
            <a:off x="3322638" y="3983038"/>
            <a:ext cx="2544762" cy="817562"/>
          </a:xfrm>
          <a:prstGeom prst="rect">
            <a:avLst/>
          </a:prstGeom>
          <a:noFill/>
        </p:spPr>
        <p:txBody>
          <a:bodyPr/>
          <a:lstStyle/>
          <a:p>
            <a:pPr>
              <a:defRPr/>
            </a:pPr>
            <a:endParaRPr lang="en-US" sz="1500" dirty="0">
              <a:solidFill>
                <a:srgbClr val="A6A6A6"/>
              </a:solidFill>
              <a:latin typeface="Arial"/>
              <a:cs typeface="Arial"/>
            </a:endParaRPr>
          </a:p>
          <a:p>
            <a:pPr>
              <a:defRPr/>
            </a:pPr>
            <a:endParaRPr lang="en-US" sz="1000" cap="all" dirty="0">
              <a:solidFill>
                <a:srgbClr val="0A92AA"/>
              </a:solidFill>
              <a:latin typeface="Arial"/>
              <a:cs typeface="Arial"/>
            </a:endParaRPr>
          </a:p>
        </p:txBody>
      </p:sp>
      <p:sp>
        <p:nvSpPr>
          <p:cNvPr id="7172" name="Title 6"/>
          <p:cNvSpPr>
            <a:spLocks noGrp="1"/>
          </p:cNvSpPr>
          <p:nvPr>
            <p:ph type="title"/>
          </p:nvPr>
        </p:nvSpPr>
        <p:spPr>
          <a:xfrm>
            <a:off x="1524000" y="914400"/>
            <a:ext cx="6562725" cy="304800"/>
          </a:xfrm>
        </p:spPr>
        <p:txBody>
          <a:bodyPr>
            <a:normAutofit fontScale="90000"/>
          </a:bodyPr>
          <a:lstStyle/>
          <a:p>
            <a:r>
              <a:rPr lang="en-US" dirty="0" smtClean="0"/>
              <a:t/>
            </a:r>
            <a:br>
              <a:rPr lang="en-US" dirty="0" smtClean="0"/>
            </a:br>
            <a:endParaRPr lang="en-US" dirty="0" smtClean="0"/>
          </a:p>
        </p:txBody>
      </p:sp>
      <p:pic>
        <p:nvPicPr>
          <p:cNvPr id="7173" name="Picture 6" descr="wom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914400"/>
            <a:ext cx="508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600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a:t>
            </a:r>
            <a:br>
              <a:rPr lang="en-US" dirty="0" smtClean="0"/>
            </a:br>
            <a:r>
              <a:rPr lang="en-US" dirty="0" smtClean="0"/>
              <a:t>Contact us at womeninhavcr@gmail.com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828800"/>
            <a:ext cx="3733800" cy="3733800"/>
          </a:xfrm>
          <a:prstGeom prst="rect">
            <a:avLst/>
          </a:prstGeom>
        </p:spPr>
      </p:pic>
      <p:sp>
        <p:nvSpPr>
          <p:cNvPr id="4" name="TextBox 3"/>
          <p:cNvSpPr txBox="1"/>
          <p:nvPr/>
        </p:nvSpPr>
        <p:spPr>
          <a:xfrm>
            <a:off x="876300" y="5867400"/>
            <a:ext cx="7620000" cy="707886"/>
          </a:xfrm>
          <a:prstGeom prst="rect">
            <a:avLst/>
          </a:prstGeom>
          <a:noFill/>
        </p:spPr>
        <p:txBody>
          <a:bodyPr wrap="square" rtlCol="0">
            <a:spAutoFit/>
          </a:bodyPr>
          <a:lstStyle/>
          <a:p>
            <a:pPr algn="ctr"/>
            <a:r>
              <a:rPr lang="en-US" sz="4000" b="1" dirty="0" smtClean="0"/>
              <a:t>Thank You!</a:t>
            </a:r>
            <a:endParaRPr lang="en-US" sz="4000" b="1" dirty="0"/>
          </a:p>
        </p:txBody>
      </p:sp>
    </p:spTree>
    <p:extLst>
      <p:ext uri="{BB962C8B-B14F-4D97-AF65-F5344CB8AC3E}">
        <p14:creationId xmlns:p14="http://schemas.microsoft.com/office/powerpoint/2010/main" val="426919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Patti Ellingson</a:t>
            </a:r>
            <a:br>
              <a:rPr lang="en-US" dirty="0" smtClean="0"/>
            </a:br>
            <a:endParaRPr lang="en-US" sz="4000" dirty="0"/>
          </a:p>
        </p:txBody>
      </p:sp>
      <p:sp>
        <p:nvSpPr>
          <p:cNvPr id="3" name="Text Placeholder 2"/>
          <p:cNvSpPr>
            <a:spLocks noGrp="1"/>
          </p:cNvSpPr>
          <p:nvPr>
            <p:ph type="body" idx="1"/>
          </p:nvPr>
        </p:nvSpPr>
        <p:spPr>
          <a:xfrm>
            <a:off x="609600" y="838200"/>
            <a:ext cx="7696200" cy="639762"/>
          </a:xfrm>
        </p:spPr>
        <p:txBody>
          <a:bodyPr>
            <a:noAutofit/>
          </a:bodyPr>
          <a:lstStyle/>
          <a:p>
            <a:pPr algn="ctr"/>
            <a:r>
              <a:rPr lang="en-US" dirty="0" smtClean="0"/>
              <a:t>Director of Wholesale </a:t>
            </a:r>
            <a:r>
              <a:rPr lang="en-US" dirty="0" smtClean="0"/>
              <a:t>Development, </a:t>
            </a:r>
            <a:r>
              <a:rPr lang="en-US" dirty="0" smtClean="0"/>
              <a:t>RemTec International</a:t>
            </a:r>
            <a:endParaRPr lang="en-US" dirty="0"/>
          </a:p>
        </p:txBody>
      </p:sp>
      <p:sp>
        <p:nvSpPr>
          <p:cNvPr id="4" name="Content Placeholder 3"/>
          <p:cNvSpPr>
            <a:spLocks noGrp="1"/>
          </p:cNvSpPr>
          <p:nvPr>
            <p:ph sz="half" idx="2"/>
          </p:nvPr>
        </p:nvSpPr>
        <p:spPr>
          <a:xfrm>
            <a:off x="5103812" y="2601551"/>
            <a:ext cx="4040188" cy="3951288"/>
          </a:xfrm>
        </p:spPr>
        <p:txBody>
          <a:bodyPr>
            <a:normAutofit lnSpcReduction="10000"/>
          </a:bodyPr>
          <a:lstStyle/>
          <a:p>
            <a:pPr marL="0" indent="0">
              <a:buNone/>
            </a:pPr>
            <a:endParaRPr lang="en-US" dirty="0" smtClean="0"/>
          </a:p>
          <a:p>
            <a:pPr marL="0" indent="0" algn="ctr">
              <a:buNone/>
            </a:pPr>
            <a:r>
              <a:rPr lang="en-US" sz="2800" b="1" dirty="0" smtClean="0"/>
              <a:t>To Reach me directly:</a:t>
            </a:r>
            <a:endParaRPr lang="en-US" sz="2800" b="1" dirty="0" smtClean="0"/>
          </a:p>
          <a:p>
            <a:pPr marL="0" indent="0" algn="ctr">
              <a:buNone/>
            </a:pPr>
            <a:endParaRPr lang="en-US" sz="2800" b="1" dirty="0" smtClean="0"/>
          </a:p>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Patti.ellingson@remtec.net</a:t>
            </a:r>
            <a:endParaRPr lang="en-US" dirty="0" smtClean="0"/>
          </a:p>
          <a:p>
            <a:pPr marL="0" indent="0" algn="ctr">
              <a:buNone/>
            </a:pPr>
            <a:r>
              <a:rPr lang="en-US" dirty="0" smtClean="0">
                <a:hlinkClick r:id="rId4"/>
              </a:rPr>
              <a:t>www.remtec.net</a:t>
            </a:r>
            <a:r>
              <a:rPr lang="en-US" dirty="0" smtClean="0"/>
              <a:t> </a:t>
            </a:r>
          </a:p>
          <a:p>
            <a:pPr marL="0" indent="0" algn="ctr">
              <a:buNone/>
            </a:pPr>
            <a:r>
              <a:rPr lang="en-US" dirty="0" smtClean="0"/>
              <a:t>Mobile- 419-575-9490</a:t>
            </a:r>
          </a:p>
          <a:p>
            <a:pPr marL="0" indent="0" algn="ctr">
              <a:buNone/>
            </a:pPr>
            <a:r>
              <a:rPr lang="en-US" dirty="0" smtClean="0"/>
              <a:t>Office- 419-867-8990</a:t>
            </a:r>
          </a:p>
          <a:p>
            <a:pPr marL="0" indent="0">
              <a:buNone/>
            </a:pPr>
            <a:endParaRPr lang="en-US" dirty="0"/>
          </a:p>
        </p:txBody>
      </p:sp>
      <p:sp>
        <p:nvSpPr>
          <p:cNvPr id="5" name="Text Placeholder 4"/>
          <p:cNvSpPr>
            <a:spLocks noGrp="1"/>
          </p:cNvSpPr>
          <p:nvPr>
            <p:ph type="body" sz="quarter" idx="3"/>
          </p:nvPr>
        </p:nvSpPr>
        <p:spPr>
          <a:xfrm>
            <a:off x="1390650" y="1219200"/>
            <a:ext cx="5943600" cy="685800"/>
          </a:xfrm>
        </p:spPr>
        <p:txBody>
          <a:bodyPr>
            <a:noAutofit/>
          </a:bodyPr>
          <a:lstStyle/>
          <a:p>
            <a:pPr algn="ctr"/>
            <a:r>
              <a:rPr lang="en-US" dirty="0" smtClean="0"/>
              <a:t>  </a:t>
            </a:r>
            <a:r>
              <a:rPr lang="en-US" dirty="0" smtClean="0"/>
              <a:t>&amp; 2012 President </a:t>
            </a:r>
            <a:r>
              <a:rPr lang="en-US" dirty="0" smtClean="0"/>
              <a:t>of Women in HVACR</a:t>
            </a:r>
            <a:endParaRPr lang="en-US" dirty="0"/>
          </a:p>
        </p:txBody>
      </p:sp>
      <p:sp>
        <p:nvSpPr>
          <p:cNvPr id="6" name="Content Placeholder 5"/>
          <p:cNvSpPr>
            <a:spLocks noGrp="1"/>
          </p:cNvSpPr>
          <p:nvPr>
            <p:ph sz="quarter" idx="4"/>
          </p:nvPr>
        </p:nvSpPr>
        <p:spPr>
          <a:xfrm>
            <a:off x="457200" y="2362200"/>
            <a:ext cx="4472277" cy="3951288"/>
          </a:xfrm>
        </p:spPr>
        <p:txBody>
          <a:bodyPr/>
          <a:lstStyle/>
          <a:p>
            <a:pPr marL="0" indent="0">
              <a:buNone/>
            </a:pPr>
            <a:endParaRPr lang="en-US" dirty="0" smtClean="0"/>
          </a:p>
          <a:p>
            <a:pPr marL="0" indent="0">
              <a:buNone/>
            </a:pPr>
            <a:r>
              <a:rPr lang="en-US" sz="2800" b="1" dirty="0" smtClean="0"/>
              <a:t>To Reach Women in HVACR:</a:t>
            </a:r>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hlinkClick r:id="rId5"/>
              </a:rPr>
              <a:t>womeninhvacr@gmail.com</a:t>
            </a:r>
            <a:r>
              <a:rPr lang="en-US" dirty="0" smtClean="0"/>
              <a:t>   </a:t>
            </a:r>
          </a:p>
          <a:p>
            <a:pPr marL="0" indent="0" algn="ctr">
              <a:buNone/>
            </a:pPr>
            <a:r>
              <a:rPr lang="en-US" dirty="0" smtClean="0">
                <a:hlinkClick r:id="rId6"/>
              </a:rPr>
              <a:t>www.womeninhvacr.org</a:t>
            </a:r>
            <a:endParaRPr lang="en-US" dirty="0" smtClean="0"/>
          </a:p>
          <a:p>
            <a:pPr marL="0" indent="0">
              <a:buNone/>
            </a:pPr>
            <a:r>
              <a:rPr lang="en-US" dirty="0" smtClean="0"/>
              <a:t>	       </a:t>
            </a:r>
            <a:endParaRPr lang="en-US" dirty="0"/>
          </a:p>
          <a:p>
            <a:pPr marL="0" indent="0">
              <a:buNone/>
            </a:pPr>
            <a:endParaRPr lang="en-US" dirty="0" smtClean="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400" y="5936838"/>
            <a:ext cx="1238250" cy="31432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200" y="5893975"/>
            <a:ext cx="1238250" cy="40005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0648" y="5865132"/>
            <a:ext cx="1238250" cy="50355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3626842"/>
            <a:ext cx="1710407" cy="1034796"/>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12398" y="3357995"/>
            <a:ext cx="1238250" cy="1238250"/>
          </a:xfrm>
          <a:prstGeom prst="rect">
            <a:avLst/>
          </a:prstGeom>
        </p:spPr>
      </p:pic>
    </p:spTree>
    <p:extLst>
      <p:ext uri="{BB962C8B-B14F-4D97-AF65-F5344CB8AC3E}">
        <p14:creationId xmlns:p14="http://schemas.microsoft.com/office/powerpoint/2010/main" val="2386468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4373563"/>
          </a:xfrm>
        </p:spPr>
        <p:txBody>
          <a:bodyPr/>
          <a:lstStyle/>
          <a:p>
            <a:pPr>
              <a:buNone/>
            </a:pPr>
            <a:r>
              <a:rPr lang="en-US" dirty="0" smtClean="0"/>
              <a:t>	</a:t>
            </a:r>
            <a:r>
              <a:rPr lang="en-US" b="1" i="1" dirty="0" smtClean="0"/>
              <a:t>Women in HVACR exists to improve the lives of our members by providing professional avenues to connect with other women growing their careers in the HVACR industry</a:t>
            </a:r>
            <a:r>
              <a:rPr lang="en-US" dirty="0" smtClean="0"/>
              <a:t>.</a:t>
            </a:r>
          </a:p>
          <a:p>
            <a:pPr>
              <a:buNone/>
            </a:pPr>
            <a:endParaRPr lang="en-US" sz="1000" dirty="0" smtClean="0"/>
          </a:p>
          <a:p>
            <a:pPr>
              <a:buNone/>
            </a:pPr>
            <a:r>
              <a:rPr lang="en-US" dirty="0" smtClean="0"/>
              <a:t>	</a:t>
            </a:r>
            <a:r>
              <a:rPr lang="en-US" i="1" dirty="0" smtClean="0"/>
              <a:t>“We empower women to succeed through networking opportunities, mentoring and education. “</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19200" y="152400"/>
            <a:ext cx="1693596" cy="1600200"/>
          </a:xfrm>
          <a:prstGeom prst="rect">
            <a:avLst/>
          </a:prstGeom>
          <a:noFill/>
          <a:ln w="9525">
            <a:noFill/>
            <a:miter lim="800000"/>
            <a:headEnd/>
            <a:tailEnd/>
          </a:ln>
        </p:spPr>
      </p:pic>
      <p:sp>
        <p:nvSpPr>
          <p:cNvPr id="5" name="TextBox 4"/>
          <p:cNvSpPr txBox="1"/>
          <p:nvPr/>
        </p:nvSpPr>
        <p:spPr>
          <a:xfrm>
            <a:off x="3429000" y="685800"/>
            <a:ext cx="3962400" cy="646331"/>
          </a:xfrm>
          <a:prstGeom prst="rect">
            <a:avLst/>
          </a:prstGeom>
          <a:noFill/>
        </p:spPr>
        <p:txBody>
          <a:bodyPr wrap="square" rtlCol="0">
            <a:spAutoFit/>
          </a:bodyPr>
          <a:lstStyle/>
          <a:p>
            <a:r>
              <a:rPr lang="en-US" sz="3600" b="1" dirty="0">
                <a:solidFill>
                  <a:prstClr val="black"/>
                </a:solidFill>
              </a:rPr>
              <a:t>Mission Statement</a:t>
            </a:r>
          </a:p>
        </p:txBody>
      </p:sp>
    </p:spTree>
    <p:extLst>
      <p:ext uri="{BB962C8B-B14F-4D97-AF65-F5344CB8AC3E}">
        <p14:creationId xmlns:p14="http://schemas.microsoft.com/office/powerpoint/2010/main" val="391333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09800"/>
            <a:ext cx="8229600" cy="4221163"/>
          </a:xfrm>
        </p:spPr>
        <p:txBody>
          <a:bodyPr/>
          <a:lstStyle/>
          <a:p>
            <a:pPr>
              <a:buNone/>
            </a:pPr>
            <a:r>
              <a:rPr lang="en-US" dirty="0" smtClean="0"/>
              <a:t>	</a:t>
            </a:r>
            <a:r>
              <a:rPr lang="en-US" b="1" i="1" dirty="0" smtClean="0"/>
              <a:t>Women in HVACR will be recognized as the premier organization for women in the HVACR industry, intent on providing multiple avenues for women to connect and grow, both professionally and personally.</a:t>
            </a:r>
            <a:endParaRPr lang="en-US" dirty="0" smtClean="0"/>
          </a:p>
          <a:p>
            <a:pPr>
              <a:buNone/>
            </a:pPr>
            <a:endParaRPr lang="en-US" sz="1000" dirty="0" smtClean="0"/>
          </a:p>
          <a:p>
            <a:pPr>
              <a:buNone/>
            </a:pPr>
            <a:r>
              <a:rPr lang="en-US" dirty="0" smtClean="0"/>
              <a:t>	</a:t>
            </a:r>
            <a:endParaRPr lang="en-US" b="1" i="1" dirty="0" smtClean="0"/>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219200" y="152400"/>
            <a:ext cx="1693596" cy="1600200"/>
          </a:xfrm>
          <a:prstGeom prst="rect">
            <a:avLst/>
          </a:prstGeom>
          <a:noFill/>
          <a:ln w="9525">
            <a:noFill/>
            <a:miter lim="800000"/>
            <a:headEnd/>
            <a:tailEnd/>
          </a:ln>
        </p:spPr>
      </p:pic>
      <p:sp>
        <p:nvSpPr>
          <p:cNvPr id="5" name="TextBox 4"/>
          <p:cNvSpPr txBox="1"/>
          <p:nvPr/>
        </p:nvSpPr>
        <p:spPr>
          <a:xfrm>
            <a:off x="3352800" y="685800"/>
            <a:ext cx="4876800" cy="615553"/>
          </a:xfrm>
          <a:prstGeom prst="rect">
            <a:avLst/>
          </a:prstGeom>
          <a:noFill/>
        </p:spPr>
        <p:txBody>
          <a:bodyPr wrap="square" rtlCol="0">
            <a:spAutoFit/>
          </a:bodyPr>
          <a:lstStyle/>
          <a:p>
            <a:r>
              <a:rPr lang="en-US" sz="3400" b="1" dirty="0">
                <a:solidFill>
                  <a:prstClr val="black"/>
                </a:solidFill>
              </a:rPr>
              <a:t>Vision of the Organization</a:t>
            </a:r>
          </a:p>
        </p:txBody>
      </p:sp>
    </p:spTree>
    <p:extLst>
      <p:ext uri="{BB962C8B-B14F-4D97-AF65-F5344CB8AC3E}">
        <p14:creationId xmlns:p14="http://schemas.microsoft.com/office/powerpoint/2010/main" val="93444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Membership</a:t>
            </a:r>
            <a:endParaRPr lang="en-US" dirty="0"/>
          </a:p>
        </p:txBody>
      </p:sp>
      <p:sp>
        <p:nvSpPr>
          <p:cNvPr id="3" name="Content Placeholder 2"/>
          <p:cNvSpPr>
            <a:spLocks noGrp="1"/>
          </p:cNvSpPr>
          <p:nvPr>
            <p:ph idx="1"/>
          </p:nvPr>
        </p:nvSpPr>
        <p:spPr>
          <a:xfrm>
            <a:off x="304800" y="1623218"/>
            <a:ext cx="8229600" cy="4525963"/>
          </a:xfrm>
        </p:spPr>
        <p:txBody>
          <a:bodyPr>
            <a:normAutofit fontScale="85000" lnSpcReduction="20000"/>
          </a:bodyPr>
          <a:lstStyle/>
          <a:p>
            <a:r>
              <a:rPr lang="en-US" dirty="0" smtClean="0"/>
              <a:t>Business Owners</a:t>
            </a:r>
          </a:p>
          <a:p>
            <a:r>
              <a:rPr lang="en-US" dirty="0" smtClean="0"/>
              <a:t>Executives</a:t>
            </a:r>
          </a:p>
          <a:p>
            <a:r>
              <a:rPr lang="en-US" dirty="0" smtClean="0"/>
              <a:t>Industry Educators</a:t>
            </a:r>
          </a:p>
          <a:p>
            <a:r>
              <a:rPr lang="en-US" dirty="0" smtClean="0"/>
              <a:t>Field Technicians</a:t>
            </a:r>
          </a:p>
          <a:p>
            <a:r>
              <a:rPr lang="en-US" dirty="0" smtClean="0"/>
              <a:t>Inside Support</a:t>
            </a:r>
          </a:p>
          <a:p>
            <a:r>
              <a:rPr lang="en-US" dirty="0" smtClean="0"/>
              <a:t>And Sales</a:t>
            </a:r>
          </a:p>
          <a:p>
            <a:r>
              <a:rPr lang="en-US" dirty="0" smtClean="0"/>
              <a:t>Mechanical Contractors</a:t>
            </a:r>
          </a:p>
          <a:p>
            <a:r>
              <a:rPr lang="en-US" dirty="0" smtClean="0"/>
              <a:t>Engineers</a:t>
            </a:r>
          </a:p>
          <a:p>
            <a:r>
              <a:rPr lang="en-US" dirty="0" smtClean="0"/>
              <a:t>Manufacturers</a:t>
            </a:r>
          </a:p>
          <a:p>
            <a:r>
              <a:rPr lang="en-US" dirty="0" smtClean="0"/>
              <a:t>Wholesale Distributors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886200"/>
            <a:ext cx="3901440" cy="2599944"/>
          </a:xfrm>
          <a:prstGeom prst="rect">
            <a:avLst/>
          </a:prstGeom>
        </p:spPr>
      </p:pic>
    </p:spTree>
    <p:extLst>
      <p:ext uri="{BB962C8B-B14F-4D97-AF65-F5344CB8AC3E}">
        <p14:creationId xmlns:p14="http://schemas.microsoft.com/office/powerpoint/2010/main" val="204495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39962"/>
          </a:xfrm>
        </p:spPr>
        <p:txBody>
          <a:bodyPr>
            <a:noAutofit/>
          </a:bodyPr>
          <a:lstStyle/>
          <a:p>
            <a:pPr algn="l"/>
            <a:r>
              <a:rPr lang="en-US" sz="3200" dirty="0"/>
              <a:t>Women who are already successful in the HVACR industry are considered highly capable and efficient and their skills are generally well respected: these women have paved the way for your students.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079" y="3352800"/>
            <a:ext cx="2805113" cy="2805113"/>
          </a:xfrm>
          <a:prstGeom prst="rect">
            <a:avLst/>
          </a:prstGeom>
        </p:spPr>
      </p:pic>
    </p:spTree>
    <p:extLst>
      <p:ext uri="{BB962C8B-B14F-4D97-AF65-F5344CB8AC3E}">
        <p14:creationId xmlns:p14="http://schemas.microsoft.com/office/powerpoint/2010/main" val="421493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711" y="5348996"/>
            <a:ext cx="1509003" cy="1509003"/>
          </a:xfrm>
          <a:prstGeom prst="rect">
            <a:avLst/>
          </a:prstGeom>
        </p:spPr>
      </p:pic>
      <p:sp>
        <p:nvSpPr>
          <p:cNvPr id="5" name="TextBox 4"/>
          <p:cNvSpPr txBox="1"/>
          <p:nvPr/>
        </p:nvSpPr>
        <p:spPr>
          <a:xfrm>
            <a:off x="609600" y="381000"/>
            <a:ext cx="8153400" cy="1077218"/>
          </a:xfrm>
          <a:prstGeom prst="rect">
            <a:avLst/>
          </a:prstGeom>
          <a:noFill/>
        </p:spPr>
        <p:txBody>
          <a:bodyPr wrap="square" rtlCol="0">
            <a:spAutoFit/>
          </a:bodyPr>
          <a:lstStyle/>
          <a:p>
            <a:pPr algn="ctr"/>
            <a:r>
              <a:rPr lang="en-US" sz="3200" b="1" dirty="0" smtClean="0"/>
              <a:t>We are here to facilitate ways for new and young women to succeed within this industry.</a:t>
            </a:r>
            <a:endParaRPr lang="en-US" sz="3200" b="1" dirty="0"/>
          </a:p>
        </p:txBody>
      </p:sp>
      <p:sp>
        <p:nvSpPr>
          <p:cNvPr id="7" name="TextBox 6"/>
          <p:cNvSpPr txBox="1"/>
          <p:nvPr/>
        </p:nvSpPr>
        <p:spPr>
          <a:xfrm>
            <a:off x="284018" y="1355889"/>
            <a:ext cx="7412182" cy="4801314"/>
          </a:xfrm>
          <a:prstGeom prst="rect">
            <a:avLst/>
          </a:prstGeom>
          <a:noFill/>
        </p:spPr>
        <p:txBody>
          <a:bodyPr wrap="square" rtlCol="0">
            <a:spAutoFit/>
          </a:bodyPr>
          <a:lstStyle/>
          <a:p>
            <a:pPr marL="285750" indent="-285750">
              <a:buFont typeface="Arial" pitchFamily="34" charset="0"/>
              <a:buChar char="•"/>
            </a:pPr>
            <a:endParaRPr lang="en-US" sz="2400" b="1" dirty="0" smtClean="0"/>
          </a:p>
          <a:p>
            <a:pPr marL="285750" indent="-285750">
              <a:buFont typeface="Arial" pitchFamily="34" charset="0"/>
              <a:buChar char="•"/>
            </a:pPr>
            <a:r>
              <a:rPr lang="en-US" sz="2400" b="1" u="sng" dirty="0" smtClean="0"/>
              <a:t>FREE</a:t>
            </a:r>
            <a:r>
              <a:rPr lang="en-US" sz="2400" b="1" dirty="0" smtClean="0"/>
              <a:t> Student membership into WHVACR.</a:t>
            </a:r>
          </a:p>
          <a:p>
            <a:pPr marL="285750" indent="-285750">
              <a:buFont typeface="Arial" pitchFamily="34" charset="0"/>
              <a:buChar char="•"/>
            </a:pPr>
            <a:r>
              <a:rPr lang="en-US" sz="2400" b="1" dirty="0" smtClean="0"/>
              <a:t>Discounted courses through Education to Go.</a:t>
            </a:r>
          </a:p>
          <a:p>
            <a:pPr marL="285750" indent="-285750">
              <a:buFont typeface="Arial" pitchFamily="34" charset="0"/>
              <a:buChar char="•"/>
            </a:pPr>
            <a:r>
              <a:rPr lang="en-US" sz="2400" b="1" dirty="0" smtClean="0"/>
              <a:t>Monthly Newsletters.</a:t>
            </a:r>
          </a:p>
          <a:p>
            <a:pPr marL="285750" indent="-285750">
              <a:buFont typeface="Arial" pitchFamily="34" charset="0"/>
              <a:buChar char="•"/>
            </a:pPr>
            <a:r>
              <a:rPr lang="en-US" sz="2400" b="1" dirty="0" smtClean="0"/>
              <a:t>Open forums of discussion on Facebook , Linked In and HVAC-Talk. </a:t>
            </a:r>
          </a:p>
          <a:p>
            <a:pPr marL="285750" indent="-285750">
              <a:buFont typeface="Arial" pitchFamily="34" charset="0"/>
              <a:buChar char="•"/>
            </a:pPr>
            <a:r>
              <a:rPr lang="en-US" sz="2400" b="1" dirty="0" smtClean="0"/>
              <a:t>Job postings on our Linked In site- companies looking to hire women into the HVACR industry.</a:t>
            </a:r>
          </a:p>
          <a:p>
            <a:pPr marL="285750" indent="-285750">
              <a:buFont typeface="Arial" pitchFamily="34" charset="0"/>
              <a:buChar char="•"/>
            </a:pPr>
            <a:r>
              <a:rPr lang="en-US" sz="2400" b="1" dirty="0" smtClean="0"/>
              <a:t>Mentor Program where we partner new women in the trade with other women in their area.</a:t>
            </a:r>
          </a:p>
          <a:p>
            <a:pPr marL="285750" indent="-285750">
              <a:buFont typeface="Arial" pitchFamily="34" charset="0"/>
              <a:buChar char="•"/>
            </a:pPr>
            <a:r>
              <a:rPr lang="en-US" sz="2400" b="1" dirty="0" smtClean="0"/>
              <a:t>Discounted attendance fee  for our Annual Meetings </a:t>
            </a:r>
          </a:p>
          <a:p>
            <a:pPr marL="285750" indent="-285750">
              <a:buFont typeface="Arial" pitchFamily="34" charset="0"/>
              <a:buChar char="•"/>
            </a:pPr>
            <a:endParaRPr lang="en-US" sz="2400" b="1"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420464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omeninhvacr.org/wahelper/GetImage?id=123708&amp;width=200&amp;height=1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138736"/>
            <a:ext cx="19050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www.womeninhvacr.org/wahelper/GetImage?id=123707&amp;width=200&amp;height=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24149"/>
            <a:ext cx="1905000"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533400"/>
            <a:ext cx="7772400" cy="4555093"/>
          </a:xfrm>
          <a:prstGeom prst="rect">
            <a:avLst/>
          </a:prstGeom>
          <a:noFill/>
        </p:spPr>
        <p:txBody>
          <a:bodyPr wrap="square" rtlCol="0">
            <a:spAutoFit/>
          </a:bodyPr>
          <a:lstStyle/>
          <a:p>
            <a:pPr algn="ctr" fontAlgn="t"/>
            <a:r>
              <a:rPr lang="en-US" sz="2400" b="1" dirty="0" smtClean="0">
                <a:effectLst/>
                <a:latin typeface="Calibri"/>
              </a:rPr>
              <a:t>WOMEN IN HVACR is pleased to announce our New </a:t>
            </a:r>
          </a:p>
          <a:p>
            <a:pPr algn="ctr" fontAlgn="t"/>
            <a:r>
              <a:rPr lang="en-US" sz="2400" b="1" dirty="0" smtClean="0">
                <a:effectLst/>
                <a:latin typeface="Calibri"/>
              </a:rPr>
              <a:t>Student Membership.</a:t>
            </a:r>
          </a:p>
          <a:p>
            <a:pPr algn="ctr" fontAlgn="t"/>
            <a:r>
              <a:rPr lang="en-US" sz="4400" b="1" u="sng" dirty="0" smtClean="0">
                <a:latin typeface="Calibri"/>
              </a:rPr>
              <a:t>FREE</a:t>
            </a:r>
            <a:r>
              <a:rPr lang="en-US" sz="4400" b="1" u="sng" dirty="0" smtClean="0">
                <a:effectLst/>
                <a:latin typeface="Calibri"/>
              </a:rPr>
              <a:t> </a:t>
            </a:r>
          </a:p>
          <a:p>
            <a:pPr algn="r" fontAlgn="t"/>
            <a:endParaRPr lang="en-US" dirty="0" smtClean="0">
              <a:effectLst/>
            </a:endParaRPr>
          </a:p>
          <a:p>
            <a:pPr fontAlgn="t"/>
            <a:r>
              <a:rPr lang="en-US" dirty="0" smtClean="0">
                <a:effectLst/>
                <a:latin typeface="Calibri"/>
              </a:rPr>
              <a:t>Just provide us with a letter from your school or college with the following information.</a:t>
            </a:r>
          </a:p>
          <a:p>
            <a:pPr fontAlgn="t"/>
            <a:endParaRPr lang="en-US" dirty="0" smtClean="0">
              <a:effectLst/>
            </a:endParaRPr>
          </a:p>
          <a:p>
            <a:pPr marL="342900" marR="0" lvl="0" indent="-342900" fontAlgn="t">
              <a:spcBef>
                <a:spcPts val="0"/>
              </a:spcBef>
              <a:spcAft>
                <a:spcPts val="0"/>
              </a:spcAft>
            </a:pPr>
            <a:r>
              <a:rPr lang="en-US" dirty="0" smtClean="0">
                <a:effectLst/>
                <a:latin typeface="Symbol"/>
                <a:ea typeface="Symbol"/>
                <a:cs typeface="Symbol"/>
              </a:rPr>
              <a:t>·</a:t>
            </a:r>
            <a:r>
              <a:rPr lang="en-US" sz="800" dirty="0" smtClean="0">
                <a:effectLst/>
                <a:latin typeface="Times New Roman"/>
                <a:ea typeface="Symbol"/>
                <a:cs typeface="Symbol"/>
              </a:rPr>
              <a:t> </a:t>
            </a:r>
            <a:r>
              <a:rPr lang="en-US" dirty="0" smtClean="0">
                <a:effectLst/>
                <a:latin typeface="Calibri"/>
              </a:rPr>
              <a:t>Full name and contact info</a:t>
            </a:r>
            <a:endParaRPr lang="en-US" dirty="0" smtClean="0">
              <a:effectLst/>
            </a:endParaRPr>
          </a:p>
          <a:p>
            <a:pPr marL="342900" marR="0" lvl="0" indent="-342900" fontAlgn="t">
              <a:spcBef>
                <a:spcPts val="0"/>
              </a:spcBef>
              <a:spcAft>
                <a:spcPts val="0"/>
              </a:spcAft>
            </a:pPr>
            <a:r>
              <a:rPr lang="en-US" dirty="0" smtClean="0">
                <a:effectLst/>
                <a:latin typeface="Symbol"/>
                <a:ea typeface="Symbol"/>
                <a:cs typeface="Symbol"/>
              </a:rPr>
              <a:t>·</a:t>
            </a:r>
            <a:r>
              <a:rPr lang="en-US" sz="800" dirty="0" smtClean="0">
                <a:effectLst/>
                <a:latin typeface="Times New Roman"/>
                <a:ea typeface="Symbol"/>
                <a:cs typeface="Symbol"/>
              </a:rPr>
              <a:t> </a:t>
            </a:r>
            <a:r>
              <a:rPr lang="en-US" dirty="0" smtClean="0">
                <a:effectLst/>
                <a:latin typeface="Calibri"/>
              </a:rPr>
              <a:t>School name and location</a:t>
            </a:r>
            <a:endParaRPr lang="en-US" dirty="0" smtClean="0">
              <a:effectLst/>
            </a:endParaRPr>
          </a:p>
          <a:p>
            <a:pPr marL="342900" marR="0" lvl="0" indent="-342900" fontAlgn="t">
              <a:spcBef>
                <a:spcPts val="0"/>
              </a:spcBef>
              <a:spcAft>
                <a:spcPts val="0"/>
              </a:spcAft>
            </a:pPr>
            <a:r>
              <a:rPr lang="en-US" dirty="0" smtClean="0">
                <a:effectLst/>
                <a:latin typeface="Symbol"/>
                <a:ea typeface="Symbol"/>
                <a:cs typeface="Symbol"/>
              </a:rPr>
              <a:t>·</a:t>
            </a:r>
            <a:r>
              <a:rPr lang="en-US" sz="800" dirty="0" smtClean="0">
                <a:effectLst/>
                <a:latin typeface="Times New Roman"/>
                <a:ea typeface="Symbol"/>
                <a:cs typeface="Symbol"/>
              </a:rPr>
              <a:t> </a:t>
            </a:r>
            <a:r>
              <a:rPr lang="en-US" dirty="0" smtClean="0">
                <a:effectLst/>
                <a:latin typeface="Calibri"/>
              </a:rPr>
              <a:t>Full time student status</a:t>
            </a:r>
            <a:endParaRPr lang="en-US" dirty="0" smtClean="0">
              <a:effectLst/>
            </a:endParaRPr>
          </a:p>
          <a:p>
            <a:pPr marL="342900" marR="0" lvl="0" indent="-342900" fontAlgn="t">
              <a:spcBef>
                <a:spcPts val="0"/>
              </a:spcBef>
              <a:spcAft>
                <a:spcPts val="0"/>
              </a:spcAft>
            </a:pPr>
            <a:r>
              <a:rPr lang="en-US" dirty="0" smtClean="0">
                <a:effectLst/>
                <a:latin typeface="Symbol"/>
                <a:ea typeface="Symbol"/>
                <a:cs typeface="Symbol"/>
              </a:rPr>
              <a:t>·</a:t>
            </a:r>
            <a:r>
              <a:rPr lang="en-US" sz="800" dirty="0" smtClean="0">
                <a:effectLst/>
                <a:latin typeface="Times New Roman"/>
                <a:ea typeface="Symbol"/>
                <a:cs typeface="Symbol"/>
              </a:rPr>
              <a:t> </a:t>
            </a:r>
            <a:r>
              <a:rPr lang="en-US" dirty="0" smtClean="0">
                <a:effectLst/>
                <a:latin typeface="Calibri"/>
              </a:rPr>
              <a:t>Qualifying field of study in the HVACR arena</a:t>
            </a:r>
            <a:endParaRPr lang="en-US" dirty="0" smtClean="0">
              <a:effectLst/>
            </a:endParaRPr>
          </a:p>
          <a:p>
            <a:pPr marL="342900" marR="0" lvl="0" indent="-342900" fontAlgn="t">
              <a:spcBef>
                <a:spcPts val="0"/>
              </a:spcBef>
              <a:spcAft>
                <a:spcPts val="0"/>
              </a:spcAft>
            </a:pPr>
            <a:r>
              <a:rPr lang="en-US" dirty="0" smtClean="0">
                <a:effectLst/>
                <a:latin typeface="Symbol"/>
                <a:ea typeface="Symbol"/>
                <a:cs typeface="Symbol"/>
              </a:rPr>
              <a:t>·</a:t>
            </a:r>
            <a:r>
              <a:rPr lang="en-US" sz="800" dirty="0" smtClean="0">
                <a:effectLst/>
                <a:latin typeface="Times New Roman"/>
                <a:ea typeface="Symbol"/>
                <a:cs typeface="Symbol"/>
              </a:rPr>
              <a:t> </a:t>
            </a:r>
            <a:r>
              <a:rPr lang="en-US" dirty="0" smtClean="0">
                <a:effectLst/>
                <a:latin typeface="Calibri"/>
              </a:rPr>
              <a:t>Estimated date of completion</a:t>
            </a:r>
            <a:endParaRPr lang="en-US" dirty="0" smtClean="0">
              <a:effectLst/>
            </a:endParaRPr>
          </a:p>
          <a:p>
            <a:pPr fontAlgn="t"/>
            <a:r>
              <a:rPr lang="en-US" b="1" dirty="0" smtClean="0">
                <a:effectLst/>
              </a:rPr>
              <a:t/>
            </a:r>
            <a:br>
              <a:rPr lang="en-US" b="1" dirty="0" smtClean="0">
                <a:effectLst/>
              </a:rPr>
            </a:br>
            <a:endParaRPr lang="en-US" dirty="0">
              <a:effectLst/>
            </a:endParaRPr>
          </a:p>
        </p:txBody>
      </p:sp>
    </p:spTree>
    <p:extLst>
      <p:ext uri="{BB962C8B-B14F-4D97-AF65-F5344CB8AC3E}">
        <p14:creationId xmlns:p14="http://schemas.microsoft.com/office/powerpoint/2010/main" val="699603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WHVACR Annual Conference</a:t>
            </a:r>
            <a:endParaRPr lang="en-US" sz="4800" b="1" dirty="0"/>
          </a:p>
        </p:txBody>
      </p:sp>
      <p:sp>
        <p:nvSpPr>
          <p:cNvPr id="3" name="Content Placeholder 2"/>
          <p:cNvSpPr>
            <a:spLocks noGrp="1"/>
          </p:cNvSpPr>
          <p:nvPr>
            <p:ph idx="1"/>
          </p:nvPr>
        </p:nvSpPr>
        <p:spPr/>
        <p:txBody>
          <a:bodyPr/>
          <a:lstStyle/>
          <a:p>
            <a:pPr marL="0" indent="0" algn="ctr">
              <a:buNone/>
            </a:pPr>
            <a:r>
              <a:rPr lang="en-US" b="1" dirty="0" smtClean="0"/>
              <a:t>September 18</a:t>
            </a:r>
            <a:r>
              <a:rPr lang="en-US" b="1" baseline="30000" dirty="0" smtClean="0"/>
              <a:t>th</a:t>
            </a:r>
            <a:r>
              <a:rPr lang="en-US" b="1" dirty="0" smtClean="0"/>
              <a:t> &amp; 19</a:t>
            </a:r>
            <a:r>
              <a:rPr lang="en-US" b="1" baseline="30000" dirty="0" smtClean="0"/>
              <a:t>th</a:t>
            </a:r>
            <a:r>
              <a:rPr lang="en-US" b="1" dirty="0" smtClean="0"/>
              <a:t> </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1" dirty="0" smtClean="0"/>
              <a:t>Schaumburg, IL</a:t>
            </a:r>
            <a:endParaRPr lang="en-US" b="1" dirty="0"/>
          </a:p>
          <a:p>
            <a:pPr marL="0" indent="0" algn="ctr">
              <a:buNone/>
            </a:pPr>
            <a:r>
              <a:rPr lang="en-US" b="1" dirty="0" smtClean="0"/>
              <a:t>Schaumburg Convention Center</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0"/>
            <a:ext cx="5943600" cy="2286000"/>
          </a:xfrm>
          <a:prstGeom prst="rect">
            <a:avLst/>
          </a:prstGeom>
        </p:spPr>
      </p:pic>
    </p:spTree>
    <p:extLst>
      <p:ext uri="{BB962C8B-B14F-4D97-AF65-F5344CB8AC3E}">
        <p14:creationId xmlns:p14="http://schemas.microsoft.com/office/powerpoint/2010/main" val="148695316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413</Words>
  <Application>Microsoft Office PowerPoint</Application>
  <PresentationFormat>On-screen Show (4:3)</PresentationFormat>
  <Paragraphs>107</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Office Theme</vt:lpstr>
      <vt:lpstr>2_Office Theme</vt:lpstr>
      <vt:lpstr>Empowering Women to Success Within the HVACR Industry</vt:lpstr>
      <vt:lpstr>Patti Ellingson </vt:lpstr>
      <vt:lpstr>PowerPoint Presentation</vt:lpstr>
      <vt:lpstr>PowerPoint Presentation</vt:lpstr>
      <vt:lpstr>Our Membership</vt:lpstr>
      <vt:lpstr>Women who are already successful in the HVACR industry are considered highly capable and efficient and their skills are generally well respected: these women have paved the way for your students.</vt:lpstr>
      <vt:lpstr>PowerPoint Presentation</vt:lpstr>
      <vt:lpstr>PowerPoint Presentation</vt:lpstr>
      <vt:lpstr>WHVACR Annual Conference</vt:lpstr>
      <vt:lpstr>We Empower Young Women To:</vt:lpstr>
      <vt:lpstr>Other ways we help recruit new women to join this industry</vt:lpstr>
      <vt:lpstr>According to Dept. of Labor Stats from April 2010</vt:lpstr>
      <vt:lpstr>You Heard Yesterday:</vt:lpstr>
      <vt:lpstr> </vt:lpstr>
      <vt:lpstr>For more information: Contact us at womeninhavcr@gmail.com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Women to Success Within the HVACR Industry</dc:title>
  <dc:creator>Patti Ellingson</dc:creator>
  <cp:lastModifiedBy>Patti Ellingson</cp:lastModifiedBy>
  <cp:revision>16</cp:revision>
  <dcterms:created xsi:type="dcterms:W3CDTF">2012-03-19T22:51:41Z</dcterms:created>
  <dcterms:modified xsi:type="dcterms:W3CDTF">2012-04-04T21:55:39Z</dcterms:modified>
</cp:coreProperties>
</file>